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9" r:id="rId10"/>
    <p:sldId id="270" r:id="rId11"/>
    <p:sldId id="263" r:id="rId12"/>
    <p:sldId id="264" r:id="rId13"/>
    <p:sldId id="271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52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Sheet1!$B$8</c:f>
              <c:strCache>
                <c:ptCount val="1"/>
                <c:pt idx="0">
                  <c:v>Number of Teachers</c:v>
                </c:pt>
              </c:strCache>
            </c:strRef>
          </c:tx>
          <c:spPr>
            <a:ln w="50800"/>
          </c:spPr>
          <c:marker>
            <c:symbol val="none"/>
          </c:marker>
          <c:xVal>
            <c:numRef>
              <c:f>Sheet1!$A$9:$A$14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xVal>
          <c:yVal>
            <c:numRef>
              <c:f>Sheet1!$B$9:$B$14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7</c:v>
                </c:pt>
                <c:pt idx="3">
                  <c:v>30</c:v>
                </c:pt>
                <c:pt idx="4">
                  <c:v>100</c:v>
                </c:pt>
                <c:pt idx="5">
                  <c:v>80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743552"/>
        <c:axId val="46745472"/>
      </c:scatterChart>
      <c:valAx>
        <c:axId val="46743552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dirty="0"/>
                  <a:t>Average PDAS Score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46745472"/>
        <c:crosses val="autoZero"/>
        <c:crossBetween val="midCat"/>
        <c:majorUnit val="1"/>
      </c:valAx>
      <c:valAx>
        <c:axId val="46745472"/>
        <c:scaling>
          <c:orientation val="minMax"/>
          <c:max val="10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 dirty="0"/>
                  <a:t>Number of Teachers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46743552"/>
        <c:crossesAt val="0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Sheet1!$B$20</c:f>
              <c:strCache>
                <c:ptCount val="1"/>
                <c:pt idx="0">
                  <c:v>Number of Teachers</c:v>
                </c:pt>
              </c:strCache>
            </c:strRef>
          </c:tx>
          <c:spPr>
            <a:ln w="50800"/>
          </c:spPr>
          <c:marker>
            <c:symbol val="none"/>
          </c:marker>
          <c:xVal>
            <c:numRef>
              <c:f>Sheet1!$A$21:$A$26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xVal>
          <c:yVal>
            <c:numRef>
              <c:f>Sheet1!$B$21:$B$26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30</c:v>
                </c:pt>
                <c:pt idx="3">
                  <c:v>100</c:v>
                </c:pt>
                <c:pt idx="4">
                  <c:v>30</c:v>
                </c:pt>
                <c:pt idx="5">
                  <c:v>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770432"/>
        <c:axId val="46788992"/>
      </c:scatterChart>
      <c:valAx>
        <c:axId val="46770432"/>
        <c:scaling>
          <c:orientation val="minMax"/>
          <c:max val="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dirty="0"/>
                  <a:t>Average T-TESS Score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46788992"/>
        <c:crosses val="autoZero"/>
        <c:crossBetween val="midCat"/>
      </c:valAx>
      <c:valAx>
        <c:axId val="46788992"/>
        <c:scaling>
          <c:orientation val="minMax"/>
          <c:max val="10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 dirty="0"/>
                  <a:t>Number of Teachers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4677043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E40690F-0AD0-4756-AA0F-8E9821ABAA84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2B727E3-DAD5-4398-A39E-6088DE9FCFBF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0690F-0AD0-4756-AA0F-8E9821ABAA84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727E3-DAD5-4398-A39E-6088DE9FCF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0690F-0AD0-4756-AA0F-8E9821ABAA84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727E3-DAD5-4398-A39E-6088DE9FCF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0690F-0AD0-4756-AA0F-8E9821ABAA84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727E3-DAD5-4398-A39E-6088DE9FCF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0690F-0AD0-4756-AA0F-8E9821ABAA84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727E3-DAD5-4398-A39E-6088DE9FCF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0690F-0AD0-4756-AA0F-8E9821ABAA84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727E3-DAD5-4398-A39E-6088DE9FCFB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0690F-0AD0-4756-AA0F-8E9821ABAA84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727E3-DAD5-4398-A39E-6088DE9FCF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0690F-0AD0-4756-AA0F-8E9821ABAA84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727E3-DAD5-4398-A39E-6088DE9FCF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0690F-0AD0-4756-AA0F-8E9821ABAA84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727E3-DAD5-4398-A39E-6088DE9FCF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0690F-0AD0-4756-AA0F-8E9821ABAA84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727E3-DAD5-4398-A39E-6088DE9FCFBF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0690F-0AD0-4756-AA0F-8E9821ABAA84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727E3-DAD5-4398-A39E-6088DE9FCF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E40690F-0AD0-4756-AA0F-8E9821ABAA84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2B727E3-DAD5-4398-A39E-6088DE9FCF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border@shallowaterisd.net" TargetMode="External"/><Relationship Id="rId2" Type="http://schemas.openxmlformats.org/officeDocument/2006/relationships/hyperlink" Target="mailto:lbwilliams@esc17.ne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wagner@frenships.u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&amp;esrc=s&amp;source=images&amp;cd=&amp;cad=rja&amp;uact=8&amp;docid=dI3EOe0Ry_GXVM&amp;tbnid=W8ok_OJUs3EvEM:&amp;ved=0CAUQjRw&amp;url=http://blogs.oregonstate.edu/morningclover/2014/02/10/mary-arnold-program-evaluation-week/&amp;ei=R2XNU-WKDZWgyATEjIGoBQ&amp;bvm=bv.71198958,d.aWw&amp;psig=AFQjCNF0I5sKyG1-lCAvAWR3c4oG4YDJBQ&amp;ust=140605612253410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 of the T-TESS Appraisal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Larry Williams</a:t>
            </a:r>
          </a:p>
          <a:p>
            <a:r>
              <a:rPr lang="en-US" dirty="0" smtClean="0"/>
              <a:t>Dr. Kenneth Border</a:t>
            </a:r>
          </a:p>
          <a:p>
            <a:r>
              <a:rPr lang="en-US" dirty="0" smtClean="0"/>
              <a:t>Jeremy Wagner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961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Dimension 2.3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Moving from Teacher Centered to Student Centered</a:t>
            </a:r>
          </a:p>
          <a:p>
            <a:r>
              <a:rPr lang="en-US" dirty="0" smtClean="0"/>
              <a:t>Theory to Application</a:t>
            </a:r>
          </a:p>
          <a:p>
            <a:r>
              <a:rPr lang="en-US" dirty="0" smtClean="0"/>
              <a:t>Key Verbs:</a:t>
            </a:r>
          </a:p>
          <a:p>
            <a:pPr lvl="1"/>
            <a:r>
              <a:rPr lang="en-US" dirty="0" smtClean="0"/>
              <a:t>Leads to Guides</a:t>
            </a:r>
          </a:p>
          <a:p>
            <a:pPr lvl="1"/>
            <a:r>
              <a:rPr lang="en-US" dirty="0" smtClean="0"/>
              <a:t>Recognize to Use</a:t>
            </a:r>
          </a:p>
          <a:p>
            <a:pPr lvl="1"/>
            <a:r>
              <a:rPr lang="en-US" dirty="0" smtClean="0"/>
              <a:t>Remember to Evaluate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14750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64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024744" cy="1143000"/>
          </a:xfrm>
        </p:spPr>
        <p:txBody>
          <a:bodyPr/>
          <a:lstStyle/>
          <a:p>
            <a:r>
              <a:rPr lang="en-US" dirty="0" smtClean="0"/>
              <a:t>Post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1828800"/>
            <a:ext cx="4519108" cy="4003829"/>
          </a:xfrm>
        </p:spPr>
        <p:txBody>
          <a:bodyPr>
            <a:normAutofit/>
          </a:bodyPr>
          <a:lstStyle/>
          <a:p>
            <a:r>
              <a:rPr lang="en-US" dirty="0" smtClean="0"/>
              <a:t>Intro</a:t>
            </a:r>
          </a:p>
          <a:p>
            <a:pPr lvl="1"/>
            <a:r>
              <a:rPr lang="en-US" dirty="0" smtClean="0"/>
              <a:t>Positive atmosphere</a:t>
            </a:r>
          </a:p>
          <a:p>
            <a:pPr lvl="1"/>
            <a:r>
              <a:rPr lang="en-US" dirty="0" smtClean="0"/>
              <a:t>Remember, it’s about </a:t>
            </a:r>
            <a:r>
              <a:rPr lang="en-US" b="1" dirty="0" smtClean="0"/>
              <a:t>GROWTH</a:t>
            </a:r>
            <a:r>
              <a:rPr lang="en-US" dirty="0" smtClean="0"/>
              <a:t> not </a:t>
            </a:r>
            <a:r>
              <a:rPr lang="en-US" b="1" dirty="0" smtClean="0"/>
              <a:t>GOTCHA</a:t>
            </a:r>
          </a:p>
          <a:p>
            <a:pPr lvl="1"/>
            <a:r>
              <a:rPr lang="en-US" dirty="0" smtClean="0"/>
              <a:t>Even phenomenal teachers want to improve</a:t>
            </a:r>
          </a:p>
          <a:p>
            <a:r>
              <a:rPr lang="en-US" dirty="0" smtClean="0"/>
              <a:t>Reinforcement </a:t>
            </a:r>
            <a:r>
              <a:rPr lang="en-US" i="1" dirty="0" smtClean="0"/>
              <a:t>(What went well)</a:t>
            </a:r>
          </a:p>
          <a:p>
            <a:pPr lvl="1"/>
            <a:r>
              <a:rPr lang="en-US" dirty="0" smtClean="0"/>
              <a:t>Evidence based examples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90800"/>
            <a:ext cx="2205049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52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024744" cy="1143000"/>
          </a:xfrm>
        </p:spPr>
        <p:txBody>
          <a:bodyPr/>
          <a:lstStyle/>
          <a:p>
            <a:r>
              <a:rPr lang="en-US" dirty="0" smtClean="0"/>
              <a:t>Post Conference </a:t>
            </a:r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05000"/>
            <a:ext cx="4290507" cy="4191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Refinement </a:t>
            </a:r>
            <a:r>
              <a:rPr lang="en-US" i="1" dirty="0"/>
              <a:t>(What to improve)</a:t>
            </a:r>
          </a:p>
          <a:p>
            <a:pPr lvl="1"/>
            <a:r>
              <a:rPr lang="en-US" dirty="0" smtClean="0"/>
              <a:t>Provide specific evidence</a:t>
            </a:r>
          </a:p>
          <a:p>
            <a:pPr lvl="1"/>
            <a:r>
              <a:rPr lang="en-US" dirty="0" smtClean="0"/>
              <a:t>Provide </a:t>
            </a:r>
            <a:r>
              <a:rPr lang="en-US" dirty="0"/>
              <a:t>recommendations and resources</a:t>
            </a:r>
          </a:p>
          <a:p>
            <a:pPr lvl="1"/>
            <a:r>
              <a:rPr lang="en-US" dirty="0"/>
              <a:t>Generally – focus in on one per evaluation</a:t>
            </a:r>
          </a:p>
          <a:p>
            <a:pPr lvl="1"/>
            <a:r>
              <a:rPr lang="en-US" dirty="0"/>
              <a:t>Be sure to look for improvement in this area for the next evaluation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3622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46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Post Conference: </a:t>
            </a:r>
            <a:br>
              <a:rPr lang="en-US" dirty="0" smtClean="0"/>
            </a:br>
            <a:r>
              <a:rPr lang="en-US" dirty="0" smtClean="0"/>
              <a:t>Dimension 2.3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057400"/>
            <a:ext cx="6777317" cy="3775229"/>
          </a:xfrm>
        </p:spPr>
        <p:txBody>
          <a:bodyPr/>
          <a:lstStyle/>
          <a:p>
            <a:r>
              <a:rPr lang="en-US" dirty="0" smtClean="0"/>
              <a:t>Review the sample post conference questions for 2.3.</a:t>
            </a:r>
          </a:p>
          <a:p>
            <a:pPr lvl="1"/>
            <a:r>
              <a:rPr lang="en-US" dirty="0" smtClean="0"/>
              <a:t>What are the questions focused on?</a:t>
            </a:r>
          </a:p>
          <a:p>
            <a:pPr lvl="1"/>
            <a:r>
              <a:rPr lang="en-US" dirty="0" smtClean="0"/>
              <a:t>What do the questions generally want the teacher to do?</a:t>
            </a:r>
          </a:p>
          <a:p>
            <a:pPr lvl="1"/>
            <a:r>
              <a:rPr lang="en-US" dirty="0" smtClean="0"/>
              <a:t>Would you include any others?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523" y="4640655"/>
            <a:ext cx="2518957" cy="16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00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District Applications of T-TESS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81200"/>
            <a:ext cx="6777317" cy="3851429"/>
          </a:xfrm>
        </p:spPr>
        <p:txBody>
          <a:bodyPr/>
          <a:lstStyle/>
          <a:p>
            <a:r>
              <a:rPr lang="en-US" dirty="0" smtClean="0"/>
              <a:t>Sample Timeline for Implementation</a:t>
            </a:r>
          </a:p>
          <a:p>
            <a:r>
              <a:rPr lang="en-US" dirty="0" smtClean="0"/>
              <a:t>Account for staff stress</a:t>
            </a:r>
          </a:p>
          <a:p>
            <a:pPr lvl="1"/>
            <a:r>
              <a:rPr lang="en-US" dirty="0" smtClean="0"/>
              <a:t>What other initiatives is the district implementing?</a:t>
            </a:r>
          </a:p>
          <a:p>
            <a:pPr lvl="1"/>
            <a:r>
              <a:rPr lang="en-US" dirty="0" smtClean="0"/>
              <a:t>How will this impact those initiatives?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67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7024744" cy="1143000"/>
          </a:xfrm>
        </p:spPr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81200"/>
            <a:ext cx="6777317" cy="3851429"/>
          </a:xfrm>
        </p:spPr>
        <p:txBody>
          <a:bodyPr/>
          <a:lstStyle/>
          <a:p>
            <a:r>
              <a:rPr lang="en-US" dirty="0" smtClean="0"/>
              <a:t>Questions?</a:t>
            </a:r>
          </a:p>
          <a:p>
            <a:r>
              <a:rPr lang="en-US" dirty="0" smtClean="0"/>
              <a:t>Comments?</a:t>
            </a:r>
          </a:p>
          <a:p>
            <a:r>
              <a:rPr lang="en-US" dirty="0" smtClean="0"/>
              <a:t>Concerns?</a:t>
            </a:r>
          </a:p>
          <a:p>
            <a:r>
              <a:rPr lang="en-US" dirty="0" smtClean="0"/>
              <a:t>Value Add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401" y="3962400"/>
            <a:ext cx="533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79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024744" cy="1143000"/>
          </a:xfrm>
        </p:spPr>
        <p:txBody>
          <a:bodyPr/>
          <a:lstStyle/>
          <a:p>
            <a:r>
              <a:rPr lang="en-US" dirty="0" smtClean="0"/>
              <a:t>Upcoming T-TESS Trainings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828800"/>
            <a:ext cx="6777317" cy="4003829"/>
          </a:xfrm>
        </p:spPr>
        <p:txBody>
          <a:bodyPr>
            <a:normAutofit lnSpcReduction="10000"/>
          </a:bodyPr>
          <a:lstStyle/>
          <a:p>
            <a:r>
              <a:rPr lang="en-US" b="1" u="sng" dirty="0"/>
              <a:t>June 2015</a:t>
            </a:r>
            <a:endParaRPr lang="en-US" dirty="0"/>
          </a:p>
          <a:p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/>
              <a:t> and 9</a:t>
            </a:r>
            <a:r>
              <a:rPr lang="en-US" baseline="30000" dirty="0"/>
              <a:t>th</a:t>
            </a:r>
            <a:endParaRPr lang="en-US" dirty="0"/>
          </a:p>
          <a:p>
            <a:r>
              <a:rPr lang="en-US" dirty="0"/>
              <a:t>10</a:t>
            </a:r>
            <a:r>
              <a:rPr lang="en-US" baseline="30000" dirty="0"/>
              <a:t>th</a:t>
            </a:r>
            <a:r>
              <a:rPr lang="en-US" dirty="0"/>
              <a:t> &amp; 11</a:t>
            </a:r>
            <a:r>
              <a:rPr lang="en-US" baseline="30000" dirty="0"/>
              <a:t>th</a:t>
            </a:r>
            <a:endParaRPr lang="en-US" dirty="0"/>
          </a:p>
          <a:p>
            <a:r>
              <a:rPr lang="en-US" dirty="0"/>
              <a:t>15</a:t>
            </a:r>
            <a:r>
              <a:rPr lang="en-US" baseline="30000" dirty="0"/>
              <a:t>th</a:t>
            </a:r>
            <a:r>
              <a:rPr lang="en-US" dirty="0"/>
              <a:t> and 16</a:t>
            </a:r>
            <a:r>
              <a:rPr lang="en-US" baseline="30000" dirty="0"/>
              <a:t>th</a:t>
            </a:r>
            <a:endParaRPr lang="en-US" dirty="0"/>
          </a:p>
          <a:p>
            <a:r>
              <a:rPr lang="en-US" dirty="0"/>
              <a:t>17</a:t>
            </a:r>
            <a:r>
              <a:rPr lang="en-US" baseline="30000" dirty="0"/>
              <a:t>th</a:t>
            </a:r>
            <a:r>
              <a:rPr lang="en-US" dirty="0"/>
              <a:t> and 18</a:t>
            </a:r>
            <a:r>
              <a:rPr lang="en-US" baseline="30000" dirty="0"/>
              <a:t>th</a:t>
            </a:r>
            <a:endParaRPr lang="en-US" dirty="0"/>
          </a:p>
          <a:p>
            <a:r>
              <a:rPr lang="en-US" dirty="0"/>
              <a:t>22</a:t>
            </a:r>
            <a:r>
              <a:rPr lang="en-US" baseline="30000" dirty="0"/>
              <a:t>nd</a:t>
            </a:r>
            <a:r>
              <a:rPr lang="en-US" dirty="0"/>
              <a:t> and 23</a:t>
            </a:r>
            <a:r>
              <a:rPr lang="en-US" baseline="30000" dirty="0"/>
              <a:t>rd</a:t>
            </a:r>
            <a:endParaRPr lang="en-US" dirty="0"/>
          </a:p>
          <a:p>
            <a:r>
              <a:rPr lang="en-US" dirty="0"/>
              <a:t>24</a:t>
            </a:r>
            <a:r>
              <a:rPr lang="en-US" baseline="30000" dirty="0"/>
              <a:t>th</a:t>
            </a:r>
            <a:r>
              <a:rPr lang="en-US" dirty="0"/>
              <a:t> and 25</a:t>
            </a:r>
            <a:r>
              <a:rPr lang="en-US" baseline="30000" dirty="0"/>
              <a:t>th</a:t>
            </a:r>
            <a:endParaRPr lang="en-US" dirty="0"/>
          </a:p>
          <a:p>
            <a:r>
              <a:rPr lang="en-US" dirty="0"/>
              <a:t>29</a:t>
            </a:r>
            <a:r>
              <a:rPr lang="en-US" baseline="30000" dirty="0"/>
              <a:t>th</a:t>
            </a:r>
            <a:r>
              <a:rPr lang="en-US" dirty="0"/>
              <a:t> and 30</a:t>
            </a:r>
            <a:r>
              <a:rPr lang="en-US" baseline="30000" dirty="0"/>
              <a:t>th</a:t>
            </a:r>
            <a:endParaRPr lang="en-US" dirty="0"/>
          </a:p>
          <a:p>
            <a:r>
              <a:rPr lang="en-US" i="1" dirty="0" smtClean="0"/>
              <a:t>All sessions begin at 8 am and end at 5 pm.</a:t>
            </a:r>
            <a:endParaRPr lang="en-US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65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Larry Williams – Region 17</a:t>
            </a:r>
          </a:p>
          <a:p>
            <a:pPr lvl="1"/>
            <a:r>
              <a:rPr lang="en-US" dirty="0">
                <a:hlinkClick r:id="rId2"/>
              </a:rPr>
              <a:t>lbwilliams@esc17.net</a:t>
            </a:r>
            <a:r>
              <a:rPr lang="en-US" dirty="0"/>
              <a:t> </a:t>
            </a:r>
          </a:p>
          <a:p>
            <a:r>
              <a:rPr lang="en-US" dirty="0" smtClean="0"/>
              <a:t>Dr. Kenneth Border – </a:t>
            </a:r>
            <a:r>
              <a:rPr lang="en-US" dirty="0" err="1" smtClean="0"/>
              <a:t>Shallowater</a:t>
            </a:r>
            <a:r>
              <a:rPr lang="en-US" dirty="0" smtClean="0"/>
              <a:t> ISD</a:t>
            </a:r>
          </a:p>
          <a:p>
            <a:pPr marL="617220" lvl="2"/>
            <a:r>
              <a:rPr lang="en-US" dirty="0">
                <a:hlinkClick r:id="rId3"/>
              </a:rPr>
              <a:t>kborder@shallowaterisd.net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Jeremy Wagner – </a:t>
            </a:r>
            <a:r>
              <a:rPr lang="en-US" dirty="0" err="1" smtClean="0"/>
              <a:t>Frenship</a:t>
            </a:r>
            <a:r>
              <a:rPr lang="en-US" dirty="0" smtClean="0"/>
              <a:t> ISD</a:t>
            </a:r>
          </a:p>
          <a:p>
            <a:pPr lvl="1"/>
            <a:r>
              <a:rPr lang="en-US" dirty="0" smtClean="0">
                <a:hlinkClick r:id="rId4"/>
              </a:rPr>
              <a:t>jwagner@frenships.us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732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 of T-TESS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Teacher Standards</a:t>
            </a:r>
          </a:p>
          <a:p>
            <a:r>
              <a:rPr lang="en-US" dirty="0" smtClean="0"/>
              <a:t>Intent – Transition from PDAS to T-TESS</a:t>
            </a:r>
          </a:p>
          <a:p>
            <a:pPr lvl="1"/>
            <a:r>
              <a:rPr lang="en-US" dirty="0" smtClean="0"/>
              <a:t>Checklist and “gotcha” to Feedback and Support</a:t>
            </a:r>
          </a:p>
          <a:p>
            <a:r>
              <a:rPr lang="en-US" dirty="0" smtClean="0"/>
              <a:t>Steering Committee</a:t>
            </a:r>
          </a:p>
          <a:p>
            <a:r>
              <a:rPr lang="en-US" dirty="0" smtClean="0"/>
              <a:t>NCLB Waiver</a:t>
            </a:r>
            <a:endParaRPr lang="en-US" dirty="0"/>
          </a:p>
        </p:txBody>
      </p:sp>
      <p:pic>
        <p:nvPicPr>
          <p:cNvPr id="1026" name="Picture 2" descr="http://blogs.oregonstate.edu/morningclover/files/2014/02/evaluat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86200"/>
            <a:ext cx="2956711" cy="221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507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25475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Domain Rubric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51213"/>
            <a:ext cx="6777317" cy="3508977"/>
          </a:xfrm>
        </p:spPr>
        <p:txBody>
          <a:bodyPr/>
          <a:lstStyle/>
          <a:p>
            <a:r>
              <a:rPr lang="en-US" dirty="0" smtClean="0"/>
              <a:t>4 Domains</a:t>
            </a:r>
          </a:p>
          <a:p>
            <a:pPr lvl="1"/>
            <a:r>
              <a:rPr lang="en-US" dirty="0" smtClean="0"/>
              <a:t>Each worth 25% of overall evaluation score</a:t>
            </a:r>
          </a:p>
        </p:txBody>
      </p:sp>
      <p:sp>
        <p:nvSpPr>
          <p:cNvPr id="4" name="AutoShape 2" descr="http://www.google.com/url?sa=i&amp;source=images&amp;cd=&amp;docid=iSPew8wOsisoxM&amp;tbnid=0mYmO-kBaiJ2fM&amp;ved=0CAUQjBw&amp;url=http%3A%2F%2Fwww.presentation-process.com%2Fimages%2Fpowerpoint-pillar-tutorial.jpg&amp;ei=L2bNU4b_M4uUyATz-oKABQ&amp;psig=AFQjCNGgE9H6XIrLHcKyp5799TIME7k5nA&amp;ust=1406056367967874"/>
          <p:cNvSpPr>
            <a:spLocks noChangeAspect="1" noChangeArrowheads="1"/>
          </p:cNvSpPr>
          <p:nvPr/>
        </p:nvSpPr>
        <p:spPr bwMode="auto">
          <a:xfrm>
            <a:off x="63500" y="-136525"/>
            <a:ext cx="4572000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://www.google.com/url?sa=i&amp;source=images&amp;cd=&amp;docid=iSPew8wOsisoxM&amp;tbnid=0mYmO-kBaiJ2fM&amp;ved=0CAUQjBw&amp;url=http%3A%2F%2Fwww.presentation-process.com%2Fimages%2Fpowerpoint-pillar-tutorial.jpg&amp;ei=L2bNU4b_M4uUyATz-oKABQ&amp;psig=AFQjCNGgE9H6XIrLHcKyp5799TIME7k5nA&amp;ust=1406056367967874"/>
          <p:cNvSpPr>
            <a:spLocks noChangeAspect="1" noChangeArrowheads="1"/>
          </p:cNvSpPr>
          <p:nvPr/>
        </p:nvSpPr>
        <p:spPr bwMode="auto">
          <a:xfrm>
            <a:off x="215900" y="15875"/>
            <a:ext cx="4572000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://www.google.com/url?sa=i&amp;source=images&amp;cd=&amp;docid=iSPew8wOsisoxM&amp;tbnid=0mYmO-kBaiJ2fM&amp;ved=0CAUQjBw&amp;url=http%3A%2F%2Fwww.presentation-process.com%2Fimages%2Fpowerpoint-pillar-tutorial.jpg&amp;ei=L2bNU4b_M4uUyATz-oKABQ&amp;psig=AFQjCNGgE9H6XIrLHcKyp5799TIME7k5nA&amp;ust=1406056367967874"/>
          <p:cNvSpPr>
            <a:spLocks noChangeAspect="1" noChangeArrowheads="1"/>
          </p:cNvSpPr>
          <p:nvPr/>
        </p:nvSpPr>
        <p:spPr bwMode="auto">
          <a:xfrm>
            <a:off x="368300" y="168275"/>
            <a:ext cx="4572000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http://www.google.com/url?sa=i&amp;source=images&amp;cd=&amp;docid=iSPew8wOsisoxM&amp;tbnid=0mYmO-kBaiJ2fM&amp;ved=0CAUQjBw&amp;url=http%3A%2F%2Fwww.presentation-process.com%2Fimages%2Fpowerpoint-pillar-tutorial.jpg&amp;ei=L2bNU4b_M4uUyATz-oKABQ&amp;psig=AFQjCNGgE9H6XIrLHcKyp5799TIME7k5nA&amp;ust=1406056367967874"/>
          <p:cNvSpPr>
            <a:spLocks noChangeAspect="1" noChangeArrowheads="1"/>
          </p:cNvSpPr>
          <p:nvPr/>
        </p:nvSpPr>
        <p:spPr bwMode="auto">
          <a:xfrm>
            <a:off x="520700" y="320675"/>
            <a:ext cx="4572000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http://www.google.com/url?sa=i&amp;source=images&amp;cd=&amp;docid=iSPew8wOsisoxM&amp;tbnid=0mYmO-kBaiJ2fM&amp;ved=0CAUQjBw&amp;url=http%3A%2F%2Fwww.presentation-process.com%2Fimages%2Fpowerpoint-pillar-tutorial.jpg&amp;ei=L2bNU4b_M4uUyATz-oKABQ&amp;psig=AFQjCNGgE9H6XIrLHcKyp5799TIME7k5nA&amp;ust=1406056367967874"/>
          <p:cNvSpPr>
            <a:spLocks noChangeAspect="1" noChangeArrowheads="1"/>
          </p:cNvSpPr>
          <p:nvPr/>
        </p:nvSpPr>
        <p:spPr bwMode="auto">
          <a:xfrm>
            <a:off x="673100" y="473075"/>
            <a:ext cx="4572000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http://www.google.com/url?sa=i&amp;source=images&amp;cd=&amp;docid=iSPew8wOsisoxM&amp;tbnid=0mYmO-kBaiJ2fM&amp;ved=0CAUQjBw&amp;url=http%3A%2F%2Fwww.presentation-process.com%2Fimages%2Fpowerpoint-pillar-tutorial.jpg&amp;ei=L2bNU4b_M4uUyATz-oKABQ&amp;psig=AFQjCNGgE9H6XIrLHcKyp5799TIME7k5nA&amp;ust=1406056367967874"/>
          <p:cNvSpPr>
            <a:spLocks noChangeAspect="1" noChangeArrowheads="1"/>
          </p:cNvSpPr>
          <p:nvPr/>
        </p:nvSpPr>
        <p:spPr bwMode="auto">
          <a:xfrm>
            <a:off x="825500" y="625475"/>
            <a:ext cx="4572000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524" y="2819400"/>
            <a:ext cx="4623951" cy="347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 rot="16200000">
            <a:off x="2035649" y="4226868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Planning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3012133" y="4303068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Instruction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4013117" y="4356055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Learning Environment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4996515" y="4356055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Professional Practices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493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85800"/>
            <a:ext cx="7024744" cy="1143000"/>
          </a:xfrm>
        </p:spPr>
        <p:txBody>
          <a:bodyPr/>
          <a:lstStyle/>
          <a:p>
            <a:r>
              <a:rPr lang="en-US" dirty="0" smtClean="0"/>
              <a:t>Ratings in the Domains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1200"/>
            <a:ext cx="6777317" cy="4191000"/>
          </a:xfrm>
        </p:spPr>
        <p:txBody>
          <a:bodyPr/>
          <a:lstStyle/>
          <a:p>
            <a:r>
              <a:rPr lang="en-US" dirty="0" smtClean="0"/>
              <a:t>Turn to Dimension 2.1 – Achieving Expectations</a:t>
            </a:r>
          </a:p>
          <a:p>
            <a:r>
              <a:rPr lang="en-US" dirty="0" smtClean="0"/>
              <a:t>More than a “checklist”</a:t>
            </a:r>
          </a:p>
          <a:p>
            <a:pPr lvl="1"/>
            <a:r>
              <a:rPr lang="en-US" dirty="0" smtClean="0"/>
              <a:t>Evidence Based – what can be </a:t>
            </a:r>
            <a:r>
              <a:rPr lang="en-US" i="1" dirty="0" smtClean="0"/>
              <a:t>seen</a:t>
            </a:r>
            <a:r>
              <a:rPr lang="en-US" dirty="0" smtClean="0"/>
              <a:t> and </a:t>
            </a:r>
            <a:r>
              <a:rPr lang="en-US" i="1" dirty="0" smtClean="0"/>
              <a:t>heard </a:t>
            </a:r>
            <a:r>
              <a:rPr lang="en-US" dirty="0" smtClean="0"/>
              <a:t>in the classroom</a:t>
            </a:r>
          </a:p>
          <a:p>
            <a:pPr lvl="1"/>
            <a:r>
              <a:rPr lang="en-US" dirty="0" smtClean="0"/>
              <a:t>Documentation and artifacts</a:t>
            </a:r>
          </a:p>
          <a:p>
            <a:r>
              <a:rPr lang="en-US" dirty="0" smtClean="0"/>
              <a:t>The ratings move from </a:t>
            </a:r>
            <a:r>
              <a:rPr lang="en-US" b="1" dirty="0" smtClean="0"/>
              <a:t>teacher</a:t>
            </a:r>
            <a:r>
              <a:rPr lang="en-US" dirty="0" smtClean="0"/>
              <a:t> centered to </a:t>
            </a:r>
            <a:r>
              <a:rPr lang="en-US" b="1" dirty="0" smtClean="0"/>
              <a:t>student</a:t>
            </a:r>
            <a:r>
              <a:rPr lang="en-US" dirty="0" smtClean="0"/>
              <a:t> centered from right to left (or center to left)</a:t>
            </a:r>
          </a:p>
          <a:p>
            <a:r>
              <a:rPr lang="en-US" dirty="0" smtClean="0"/>
              <a:t>Teacher standards referenced at bottom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583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Ratings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1333948"/>
          </a:xfrm>
        </p:spPr>
        <p:txBody>
          <a:bodyPr>
            <a:normAutofit/>
          </a:bodyPr>
          <a:lstStyle/>
          <a:p>
            <a:r>
              <a:rPr lang="en-US" dirty="0" smtClean="0"/>
              <a:t>Divert attention away from the “number score” and more toward the “verb of the score”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895" y="3352800"/>
            <a:ext cx="294640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219200" y="3514001"/>
            <a:ext cx="4419600" cy="27851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Question – </a:t>
            </a:r>
            <a:r>
              <a:rPr lang="en-US" b="1" dirty="0" smtClean="0"/>
              <a:t>How are the words in the ratings different than a “number”?</a:t>
            </a:r>
          </a:p>
          <a:p>
            <a:pPr lvl="1"/>
            <a:r>
              <a:rPr lang="en-US" dirty="0" smtClean="0"/>
              <a:t>Briefly discuss the words with your group – 60 seconds</a:t>
            </a:r>
          </a:p>
          <a:p>
            <a:pPr lvl="1"/>
            <a:r>
              <a:rPr lang="en-US" dirty="0" smtClean="0"/>
              <a:t>Share thoughts with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18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Ratings Bell Curve - PDAS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2592043"/>
              </p:ext>
            </p:extLst>
          </p:nvPr>
        </p:nvGraphicFramePr>
        <p:xfrm>
          <a:off x="762000" y="1981200"/>
          <a:ext cx="76200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622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024744" cy="1143000"/>
          </a:xfrm>
        </p:spPr>
        <p:txBody>
          <a:bodyPr/>
          <a:lstStyle/>
          <a:p>
            <a:r>
              <a:rPr lang="en-US" dirty="0" smtClean="0"/>
              <a:t>Ratings Bell Curve – T-TESS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1035560"/>
              </p:ext>
            </p:extLst>
          </p:nvPr>
        </p:nvGraphicFramePr>
        <p:xfrm>
          <a:off x="762000" y="1905000"/>
          <a:ext cx="74676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061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024744" cy="1143000"/>
          </a:xfrm>
        </p:spPr>
        <p:txBody>
          <a:bodyPr/>
          <a:lstStyle/>
          <a:p>
            <a:r>
              <a:rPr lang="en-US" dirty="0" smtClean="0"/>
              <a:t>Analysis of Dimension 2.3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6777317" cy="3851429"/>
          </a:xfrm>
        </p:spPr>
        <p:txBody>
          <a:bodyPr/>
          <a:lstStyle/>
          <a:p>
            <a:r>
              <a:rPr lang="en-US" dirty="0" smtClean="0"/>
              <a:t>Turn to Dimension 2.3 – Communication</a:t>
            </a:r>
          </a:p>
          <a:p>
            <a:r>
              <a:rPr lang="en-US" dirty="0" smtClean="0"/>
              <a:t>“Where the Rubber Hits the Road”</a:t>
            </a:r>
          </a:p>
          <a:p>
            <a:r>
              <a:rPr lang="en-US" dirty="0" smtClean="0"/>
              <a:t>Group Activity</a:t>
            </a:r>
          </a:p>
          <a:p>
            <a:pPr lvl="1"/>
            <a:r>
              <a:rPr lang="en-US" dirty="0" smtClean="0"/>
              <a:t>Task – Discuss the different ratings and the differences.  What moves a rating up from one rating to the next?</a:t>
            </a:r>
          </a:p>
          <a:p>
            <a:pPr lvl="1"/>
            <a:r>
              <a:rPr lang="en-US" dirty="0" smtClean="0"/>
              <a:t>Identify the key verbs within each rating.</a:t>
            </a:r>
          </a:p>
          <a:p>
            <a:pPr lvl="1"/>
            <a:r>
              <a:rPr lang="en-US" dirty="0" smtClean="0"/>
              <a:t>Prepare to share and discuss.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4876800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The quality of a lesson is not judged by its complexity but by the complexity of the thinking it provokes.</a:t>
            </a:r>
          </a:p>
          <a:p>
            <a:r>
              <a:rPr lang="en-US" i="1" dirty="0"/>
              <a:t> </a:t>
            </a:r>
            <a:r>
              <a:rPr lang="en-US" i="1" dirty="0" smtClean="0"/>
              <a:t>              -adapted from Joseph O’Connor</a:t>
            </a:r>
            <a:endParaRPr lang="en-US" i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724400"/>
            <a:ext cx="2327958" cy="1743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59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96</TotalTime>
  <Words>494</Words>
  <Application>Microsoft Office PowerPoint</Application>
  <PresentationFormat>On-screen Show (4:3)</PresentationFormat>
  <Paragraphs>96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Austin</vt:lpstr>
      <vt:lpstr>Overview of the T-TESS Appraisal System</vt:lpstr>
      <vt:lpstr>Contact Us</vt:lpstr>
      <vt:lpstr>Overview of T-TESS Development</vt:lpstr>
      <vt:lpstr>Domain Rubric</vt:lpstr>
      <vt:lpstr>Ratings in the Domains</vt:lpstr>
      <vt:lpstr>Ratings Continued…</vt:lpstr>
      <vt:lpstr>Ratings Bell Curve - PDAS</vt:lpstr>
      <vt:lpstr>Ratings Bell Curve – T-TESS</vt:lpstr>
      <vt:lpstr>Analysis of Dimension 2.3</vt:lpstr>
      <vt:lpstr>Analysis of Dimension 2.3</vt:lpstr>
      <vt:lpstr>Post Conference</vt:lpstr>
      <vt:lpstr>Post Conference Cont…</vt:lpstr>
      <vt:lpstr>Post Conference:  Dimension 2.3</vt:lpstr>
      <vt:lpstr>District Applications of T-TESS</vt:lpstr>
      <vt:lpstr>Q&amp;A</vt:lpstr>
      <vt:lpstr>Upcoming T-TESS Trainings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the T-TESS Appraisal System</dc:title>
  <dc:creator>Jeremy Wagner</dc:creator>
  <cp:lastModifiedBy>Larry Williams</cp:lastModifiedBy>
  <cp:revision>18</cp:revision>
  <dcterms:created xsi:type="dcterms:W3CDTF">2014-07-21T18:55:31Z</dcterms:created>
  <dcterms:modified xsi:type="dcterms:W3CDTF">2014-08-04T12:59:03Z</dcterms:modified>
</cp:coreProperties>
</file>